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heme/theme3.xml" ContentType="application/vnd.openxmlformats-officedocument.theme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2.xml" ContentType="application/vnd.openxmlformats-officedocument.presentationml.notesSlide+xml"/>
  <Override PartName="/ppt/tags/tag295.xml" ContentType="application/vnd.openxmlformats-officedocument.presentationml.tags+xml"/>
  <Override PartName="/ppt/notesSlides/notesSlide3.xml" ContentType="application/vnd.openxmlformats-officedocument.presentationml.notesSlide+xml"/>
  <Override PartName="/ppt/tags/tag296.xml" ContentType="application/vnd.openxmlformats-officedocument.presentationml.tags+xml"/>
  <Override PartName="/ppt/notesSlides/notesSlide4.xml" ContentType="application/vnd.openxmlformats-officedocument.presentationml.notesSlide+xml"/>
  <Override PartName="/ppt/tags/tag29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13" r:id="rId2"/>
  </p:sldMasterIdLst>
  <p:notesMasterIdLst>
    <p:notesMasterId r:id="rId10"/>
  </p:notesMasterIdLst>
  <p:sldIdLst>
    <p:sldId id="259" r:id="rId3"/>
    <p:sldId id="541" r:id="rId4"/>
    <p:sldId id="256" r:id="rId5"/>
    <p:sldId id="301" r:id="rId6"/>
    <p:sldId id="360" r:id="rId7"/>
    <p:sldId id="542" r:id="rId8"/>
    <p:sldId id="305" r:id="rId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44" autoAdjust="0"/>
    <p:restoredTop sz="77195" autoAdjust="0"/>
  </p:normalViewPr>
  <p:slideViewPr>
    <p:cSldViewPr>
      <p:cViewPr varScale="1">
        <p:scale>
          <a:sx n="131" d="100"/>
          <a:sy n="131" d="100"/>
        </p:scale>
        <p:origin x="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5D2B3E-13C5-4066-ADE4-27A57F284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A04645-AD2A-4402-B5C5-C21A892865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39940" name="幻灯片图像占位符 3">
            <a:extLst>
              <a:ext uri="{FF2B5EF4-FFF2-40B4-BE49-F238E27FC236}">
                <a16:creationId xmlns:a16="http://schemas.microsoft.com/office/drawing/2014/main" id="{A0B5B323-AFFF-4CAD-8D7A-97E291AFC57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>
            <a:extLst>
              <a:ext uri="{FF2B5EF4-FFF2-40B4-BE49-F238E27FC236}">
                <a16:creationId xmlns:a16="http://schemas.microsoft.com/office/drawing/2014/main" id="{B8F930A6-E517-42A2-9B8F-47497F1F957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F0083-8E5C-464C-BF35-6357CD8E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A5E9B-25E7-4B6A-89CD-B26BB5807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61637737-157A-414E-8D7F-7BCD2AEADAE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65240C30-49B6-47D9-B706-9866AFDF14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E8654F8D-50E3-4E26-9DDA-2500457FA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E6B392-C87A-422A-AA91-9A0EEFB72CDE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1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045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834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540468E8-CE47-4C98-94FC-212B590909B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FBB2C2C3-2CBC-4AAE-893A-B31CFBD309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98DE580D-224E-49A7-8CEF-FD357EE04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79475316-6C9F-47A0-8358-90F5649FE5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7444D990-9D01-4417-9663-0E229CB6E7D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A6F917A8-6EE3-4130-9B05-4823DACB0E1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5A879CCC-6A3D-406C-B81A-0A960C3BF5F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E35C16BD-8001-42A3-8464-606B25A7156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54856B8B-9D96-4072-BF5E-8E14B5758498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B784EE49-2E83-4404-B880-68F77CDB7DFF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D25DC058-9EB8-45BA-A963-8B15049F69B6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3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266C020E-5D70-4923-838C-FCF373584142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FE9A3750-BD6E-4398-BBE2-DED0BCE6E0C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BAC76276-CF5F-47DA-9042-73EF3A7E775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2F44167-6378-40BD-8BFF-F68C07FC841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7C587E0F-9C5F-4CD5-9AA0-5CBCE423ECA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CBD14DDD-3746-4A12-9AC9-4E66963AD7D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156A716-61DF-4502-8C09-D6B2D08E776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EA3522F1-3329-489E-8AC1-EBDDE7330AF0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3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BE7FF82-66DE-4778-97A7-49664641C1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BB33887-78D0-48FA-AF8A-E649853095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029688A8-EBF1-467B-BCF2-C69C30C631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C1940F1E-4E21-48D4-AAFC-33B8F320FDD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E6A82B57-1455-4677-B735-ACFCDC1033C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B1F589E5-EF89-499A-8C81-9DCDB7A9308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E096D20C-86AD-4C96-AEEC-BAB4A537BBF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8AFFC0D8-6A11-4021-897B-66434EDE75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7307527E-BA63-4E62-8273-699CFA11A72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95CC92EA-F4D7-4AC0-B413-CDA0393582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6AD1A45C-06E7-4208-A0D7-00A8FBF214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51EC0422-4338-44A3-9B9C-A3CC7F43EDB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70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7ADD987C-ECC8-4D1D-A46F-2EE66D70EAA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ABDD49FE-D514-4D5C-9CBE-71B1AE61EBB6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E68E7247-8BEA-408C-A097-2172CC15142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07A1088-28B0-4649-84DA-47DC7188F1A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1AE0F4CE-58E9-49CC-B6A5-63474D78789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E58739D-3A57-4317-BE46-95F118CE02C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C46AA163-52A5-4E8D-9CB3-AE712A83C6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9D96472-F986-4BAD-91D2-97B1516EB03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8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7EFCD456-CAFC-428C-A612-0A3CC03A51F6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9683B4CF-D066-466A-8710-9EBBB7F2980E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74937CC2-FCFE-48D0-A9AD-5371A1D2B7C8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97E50710-436F-4F82-AE3C-2A708E62771C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D80C1E4A-50A8-4DC2-858B-7E66094EC36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2E602E7C-3578-42A9-ACE1-14FCFBBBE519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344940E-CD68-474B-8744-4F9083F6738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8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4CC2438-A4D7-480C-BD23-5AC021534A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2A7DE519-406B-49C7-B103-99EB1BA7904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7E328E6-E4FE-432D-B959-2C802034880B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FD8BA4D3-B74B-4CE0-BC99-C0E3C3EC263E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D327FC08-0CCD-4A75-B07A-9611F33B1AC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F84FDD5-C30C-49A1-9099-E2372B84A35A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F13754E-0954-4E80-A87B-14C98A15ECD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12FE0C21-351F-4471-9FA4-41ABE944B45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592A0B7F-3845-4F6B-ADF9-632186F8A73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55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66BD81C6-D7CF-4CFB-9B8C-477C3FDE05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D5866217-62F8-4E08-8B9E-6A713DBACAC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6C0323F-E59C-4C9B-808C-B5B298551F1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3A7A7CA8-02EC-47A5-BAB0-962DC0FC7AF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B45832C1-7A18-41FF-9362-C24B1BF856E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21B49852-6B88-4648-A8A3-E369A344D092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C5DDA49-4A9D-47B4-9FD6-BC0C53D89F2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D02362ED-A459-48EB-812D-609993999DD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FE68E6EC-4B1D-4BD0-AFFC-D601FE79053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7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67F7662-02BC-4BF5-AB1A-0A64E80940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BC5FA22A-E930-4062-BF99-4A2CF16B93C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68BF3719-D1AC-47BB-87E7-8A5B97EB4BA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4D7CA886-5DE8-4223-8D57-5A67CD062C4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72AAA27-6A2E-44FB-AABE-0CCDA8705EF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249CE7B8-37D3-4BEA-994D-1A79B94B8934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18323DC8-733C-4E7A-BB35-22CBEA7A711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0C16B932-1CBA-4E96-86E0-E92A3813107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C01FDC97-A870-4492-8E9C-66B9725167E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42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86F27F3C-84F9-4F98-9444-F5335862D8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F599AF5F-AD8A-4B3F-9BA9-21F17B5C974A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3794AA57-65A1-4DBB-823B-7E1FAA164CF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15B1F1B3-A10C-4605-ADA1-990BAA040F7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A6ACDB70-4895-4DEB-A31D-595040D092AC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5869197C-5A24-4145-8D9D-47E754B1600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18FCD8EA-B204-4115-B327-36C40895BD05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CF5DB243-E005-40C4-AF1E-EF1C074CC5C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79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6AEF6E78-18FA-4F5A-B9C1-B44AA3B5BE6E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B5EAC29F-8D3D-484B-A684-A9DBF7E86F2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391634C-DB60-4D67-A18F-BEE52170144C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88839A3E-A95F-4FAA-AB91-3BA35753E83D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38B4ADA-FFC5-47E5-91C3-19551F3BB333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6AF0FA9-6B53-41E7-BF93-4B4842811D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097F5CC1-0A65-4321-AA33-181DBBDEAAED}"/>
              </a:ext>
            </a:extLst>
          </p:cNvPr>
          <p:cNvGrpSpPr>
            <a:grpSpLocks/>
          </p:cNvGrpSpPr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5DED4D05-076D-4E16-851B-DDDDA2E57E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6F816C1A-059D-43F0-8165-62003B12FCB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EF8295D-C7F7-46E6-ADF7-6A8181B49EF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1E7D889-D456-4FCA-B050-27A056CF4B8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B445F24-9B7A-448D-94C8-2C344E31D1A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3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FA38EA1-29C8-4C70-A0A5-A09992496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8F8F59F-382C-474A-B624-B0EA8C32D5B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2F277D-458A-4143-B992-D441F0B048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7E739EFB-58BB-4460-A187-046AE438EAAF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730B4774-F89E-4944-A632-0E3A3527C35F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0B110C58-956E-49FA-8AC6-4261BFEE1049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5DAE1B6D-C191-4E1C-90AA-AE563AC5E0B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9BDEAA63-E053-4599-A5D3-60D5A72A907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556CBE5C-4BCA-4981-8753-588981A7B4F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3035EEB8-6B41-445C-81BD-CDC22E9B7B9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EB15370C-69FC-4F74-8562-7B0F93F1DC4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77B0B6E1-43F5-4BA5-A098-10E2817D0A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2BC772AE-1078-4551-812F-A2BBD9A5C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0E6B2479-300A-4652-9169-4044FA3256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8694735A-4726-4AA7-8295-0CEFCCF82A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FDDEF12A-FE2B-4A37-9FBD-DEE08F0F5E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738B3C1C-DD7E-43C3-8DDE-68D7E2AD6D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AFD6C723-F587-4331-887E-A62CC390C4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3D3E652F-0299-455D-831B-353564645C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BBB2CDC-E3DE-405F-87BD-3B9660FB9D16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3C35E70-C9C0-4483-A1E0-A65F1FAD4F49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11574724-6CE1-4B2F-9E7B-456E2B1B6210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54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250BF14D-64E4-4163-83FB-7ADD5A59EF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2F749820-0398-4363-8D8D-14C32CF5F80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3B7505C8-1655-4AD6-96CE-B124A33EB5B2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A738B93C-1D3D-4A22-BB14-8DF565858B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0F56FB27-48E7-45DC-A8C4-81DCB98D334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72552BD-75C7-4865-8FCD-D787468C4B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E06EF44-3C58-437F-B6C1-3C63B9587F6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42A5EF0-D509-47A6-A2F2-E38E086E426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12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BDB8B267-FB92-43CD-A6C2-C525ACAF2E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6A9A1026-6C41-4C7D-822C-9532BD22E3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9B6C719-8993-438F-A8FC-14098FD880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9917A9FE-0E83-4C63-9A96-864FA0ABC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3BC213B-C911-48B2-92B3-4F6ABFB75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06C02A34-C08E-4D0B-9EFB-967BE72AFA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3FA6A8D-F4C3-4C10-9F1D-F6870674F8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39290EDC-C6DC-4E51-9346-7D87C65124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BB769AD-91E3-47C1-973A-B8FFBAED69C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7BBE9B63-2C39-4C80-B95F-8EAE440C96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27703FE-770D-45D6-A892-B56F36CA49CB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DBB0F0A2-9D43-4DE4-87C4-5D36326BF3F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0122384-2787-482F-BEEE-0D2B76E68260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D88DF6EC-A704-4E15-BB8B-0ADE238F729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6D9328A2-F401-42A6-A668-429D294F5B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32EF65BC-1DC5-46A1-8770-72A990930F8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75308BC4-786F-473E-9F3B-B7D0A9850E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55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EE7BABE7-D9C5-45C7-976A-07A4E39A10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4712744F-6ACE-4374-A7EE-5ACC1F967EF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FF6FE95C-E76B-41F5-A329-07EEAFDE3BB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18CE9B73-C76C-44F9-85BB-2BF1DC7AD00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732B5145-5C53-4B29-9032-AAB4F5F3385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BBF5458-0876-4829-80B8-EEA41AE4E6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91BE2973-D435-432B-A5F2-977B2AE047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9B5E4A01-AF25-4148-8009-C91AD906CE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478D5969-98EC-4FA1-B6F0-572249059F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8BD341E4-EB96-405A-BAA7-2DF485B27A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BF7C9907-C1C9-473F-A8FE-B1FB054A8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CAE2547F-B4CF-41D2-8423-52F702E7A9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034251DE-DB0A-4F76-AB20-58E4798C090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F301E2C-1EA9-48BD-8BF7-F3B4C5861C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F047808-C62C-4F58-9E0E-F26C79F1D4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9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E016D-7423-41D0-B7C8-A28947BA9C5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0D56-8FE6-4D72-A805-E35A012307F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D4AC8-295C-4AB9-A4D1-AFF380D43A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1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46F6A306-2E51-4C79-9FDD-B1E75019D1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5A9C03DD-6C73-4AEA-9DCB-5DC32ED99E3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9354998-BFF7-4FA8-BDE0-F781110C512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D52A4E0-D861-4CCC-B4C7-191ED354C09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C5C3C07D-D7D1-4F27-A4CD-8D924BCFEA8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22DAB9C-0587-4B78-9860-5BA0B591F4D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2023/11/19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50E5269-650F-4F58-B536-B3B0240C0D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E8392413-38FD-422B-A225-2465A2D128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53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137A3683-4460-4CC1-9582-A0AD745D96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87367808-8BF2-435E-9B33-6782F622D874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CBED67C2-1D58-4EC7-946C-A47AE6B8A0A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2AA55BAD-9877-4705-A84A-93678FE375E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4249A41-EFA3-4F69-B29B-65CB98108EB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024983-17E7-41B5-8119-C8B6FA55582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13A7C5-FEE2-4DD4-8707-091B6425070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10CE2BA9-001E-489D-9BCB-EB453714226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8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3B3FB04-3741-463B-89F9-0ACE32DDFCE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AC9FDCD-8B8E-48E5-A5B5-1D6D06F5482D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363CC21E-4D55-4CEA-B6DC-345FD206C68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ACCC896-62A4-44C0-A5BE-EC02EA348A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1CA29121-69D5-450F-9C61-42CD85588DA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EA686B2-96AF-4CF3-9CCB-1907AD1FE54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CE4AC6D-4236-4BE0-B658-61A366C4C4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EFE4EFA-F14D-4BA7-BDF4-54CDE67F144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7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F0A2DC75-994B-4EFF-853A-E0FA434038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3513F518-C82B-4723-B24B-D5F4D9F5C4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EB025B76-7608-48F2-86FD-B2D61A3F22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5D2F427C-B63C-4106-AF6D-C8E5617641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7935C52-EAE6-43E6-93D8-D7097CDCB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EDD8A0D0-B2D4-4A66-8500-AB6C8DA50B3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7C5A77D-C886-40E7-A2C9-CDEE986F57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F580B7DB-DDB2-4F98-A6B1-DC73C13E35A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672C8F35-552C-4108-A869-0782D0EF2F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3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42F61CD-539A-4E20-8BF3-EC67008FC0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36F3A1-F1A0-406D-AAAD-28109EF865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3D66072-93C2-47A6-95D0-5ABF9E6F5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EF33672-086F-487F-B4D2-17A0FD0C0F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4BBD93E3-3FD4-4143-B6E6-3336EF1FC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EC31F2D8-5A9A-4673-81B8-BD38E4A514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28CC89E3-747F-4D94-BCBF-DC028C4668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EF13BB31-9B70-4340-8A93-77D781FC04C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15B600-8530-45C0-984F-F00C302D81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A82B278C-D2CE-40B7-B7F7-76EF3B160D2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2E6C1D70-DCB6-450D-85FF-3A25BD8672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47DD5010-8BEA-4375-8CD3-6C4C11CAEB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6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E103EDD9-410D-4759-B86D-82A6ED943C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5EBD66B-BAC8-4B8D-B7FE-CA2A72316FF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2FE2F4F6-3682-461E-A76A-A3270B09E93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10EB34B-AADE-4627-A131-8786CEDF12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D859CB9-72DA-4A68-A0A9-978892676FD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>
            <a:extLst>
              <a:ext uri="{FF2B5EF4-FFF2-40B4-BE49-F238E27FC236}">
                <a16:creationId xmlns:a16="http://schemas.microsoft.com/office/drawing/2014/main" id="{2FB3AE28-6F36-4B7C-8925-72DD02B776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9" name="页脚占位符 3" hidden="1">
            <a:extLst>
              <a:ext uri="{FF2B5EF4-FFF2-40B4-BE49-F238E27FC236}">
                <a16:creationId xmlns:a16="http://schemas.microsoft.com/office/drawing/2014/main" id="{81A3A08B-AB5D-4E46-AFBD-80141D2B23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>
            <a:extLst>
              <a:ext uri="{FF2B5EF4-FFF2-40B4-BE49-F238E27FC236}">
                <a16:creationId xmlns:a16="http://schemas.microsoft.com/office/drawing/2014/main" id="{766D563F-B53C-443C-80CE-054C238316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92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92E04ACE-1005-47A4-A512-5E99726A26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B22AEF23-0062-4E38-81F0-D76ADEF0E3C8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B481C43F-F633-418B-9174-C6DA5C90D0F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C265479D-DA5B-47C2-8132-740640F840A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F497CD5-B453-4ABD-820A-B1B8832493E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DE21DA5-162D-4733-9F4F-D52DAE3DA0C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E1A98B5-F11A-4165-820C-9B51A64016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85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AEC9199C-0061-45B9-9CCD-58245FB6D4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B73CD369-BF8C-40CD-A338-F1265FBDD4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4641482-98CB-48E5-AE11-982976E621D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111A7E86-5545-4C00-BB1A-F4DAB72654D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1E251BEA-0680-4C6B-8CB7-4D5C1049BF6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FF0F82C2-806A-4552-B2AE-517E8ED2FE8F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A3741A6A-40F5-4DFD-9E0D-BE67AA6F3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BE2BBED-AB87-40E0-9981-4DD78033EC6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9ECF52-F65F-4945-9194-509D178B469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82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F4BB17E8-AC8A-47F1-BCE7-ABC8BA07D58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EF0FC97F-B64C-4FA4-AA5D-2685D2756A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8805DEE-B5B0-40DC-A6CF-9E65B6BE352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1EED34AC-3C53-4DC1-A58A-CF47BA7A7316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F5D74420-FB40-4BF7-AA44-EC97736E065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304156D-AAE8-4509-9154-BF155A7281AE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85A454A-C92A-4BCF-A038-17E51A3FFF2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356B10C0-0791-4866-8035-068BD1A70F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4559A5-A18D-4992-91DF-52B911D1C7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191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3AEA6A3E-9820-457F-B931-A932E6E72D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3E6A3785-5D70-449A-9340-95E070F200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EEC29B80-F61B-4D16-9EF9-40B0B01B3E16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B068693D-A8C6-4D0F-96BB-14CEA3A706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BCFE097-11BA-4172-93E7-6348AFE50907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EC4EA40F-ED8A-4A71-B1BF-23EE8B1B6BCD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B4DC8E3-4B66-499A-AF24-9C27D2CF86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C70AA65-822B-4622-9FF9-9D01C2781A8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E651E170-02C5-45CC-A5F0-2DC4CBB562A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38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9C1E89BE-3CAA-45B4-A831-79999ECEE5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AA459EC2-890B-40F6-9904-E51CEA7827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5CBC7B4B-3A4B-44CB-B6A4-2C77B2561C8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037A4906-2994-4035-B909-58D50C0BFB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56FADC68-9FFC-48C7-8674-38CB9E93583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F4F9B54B-86EC-44C5-8ACD-C7E7B6BA72C0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22ADFE47-6098-4C1D-8A3B-7B279DE11A0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62D8F2EE-2CBA-4033-9604-F6275F93C28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48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561F4786-45C2-4EB0-823B-CA629D7243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C2B66DDF-8A37-4B58-A1D9-A608A30F71A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AA438E9-4D35-4BEB-AC76-F0BA66014B19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6CFA6390-6DAB-4DAE-B8A0-99B8EA5653FA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9F29A57-3485-4E0A-8449-9F161F54E2E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DECBD0A-EF5A-4857-84A0-9EE9DCC89B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C02B6C7E-6389-4323-9FC4-83DACAEFB8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282CF337-5941-42D9-BD0F-C4C9BF9E5B7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1A942AD1-AB2C-4167-B423-BAD732F250A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6BCAF55F-972F-47E1-B204-B042FBC0C26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37567DC-A5F8-4586-9536-FC9E470B60D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80E2E9-5B24-496E-8CD2-EB7672B45A9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8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D95748F5-8221-4EEC-97A0-EF978A9659C4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327F5BB-EF16-4F5E-AD20-B59B596F7C9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70F278C7-4219-4C6C-ADAB-2BEB4FBDB64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0B4FDFF-2B30-445A-80F9-15F1C6A680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2D00F30-C7CA-4E71-A63A-7B0552B66C6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2054F57B-7A8F-45E8-920D-120F62F3755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919E305-EE39-4D8C-8988-726DD82D39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BE22F5B3-47EF-46A4-A210-BEE9CEF1E93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F3FB0208-B227-4B6A-B517-9E32AB326BE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121C13E-C80D-4F71-8354-27D882894F7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AC371D9F-CDF6-4E4D-85C6-20D93A3CFE7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9C38B5EF-C5F6-47F8-B948-ED5B50BF925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8E41E4F8-1671-4579-B307-9C03D95C1C63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7ACCF505-C9BD-428F-B8BB-9B0787C6170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A2F6CF22-530D-44FA-B2E1-38A9AC4CFE2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F0FB8AEC-3897-4A36-9688-B689498A21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3FAE6407-C847-4580-A000-D0711274C0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FF361AAC-EFBC-4C22-9814-91589D4BE9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6F8AD30F-D572-4FCA-B865-C970916F793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A3BA0035-F202-452E-A1C0-C4691E471D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84D22457-38DA-447B-B2F6-A660986E23F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5066F72-86FC-463B-8C88-D14F1FAF069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DD24CF-5008-45DE-A24C-45D3163C3A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03668-9DBA-48A7-871F-536FC96398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EB4D5C-5BA8-4C3A-8CD9-61FB171D79F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676C4-FBCC-4391-8DF7-DDF6D86B168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3033BA16-23BF-4E63-A369-27D20E844757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09A22D3B-1951-4039-B1DB-3EE2D102025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88E6358-EB3B-457F-970C-0879502B4C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4CAC8A9-FE42-4EB5-BAA7-727472D114DA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0CB0AE5-1330-4F15-950E-6E300BD6B1F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415AB8A1-D460-4E08-A966-143E8F80F9F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2023/11/19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16CCDAA-8874-453F-A258-8B8B3CDB2DD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367F4E8E-D185-410A-82F6-2905E8D1634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F5CA724E-C136-4BB8-8A01-20D2C1CE8B70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7A06BE29-1CEB-4AD4-B4A9-4FF06979FDA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83BA92D4-A602-4F2B-A2EA-5B939C968A9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5EF52F87-104D-4C77-B63D-64D5DA72918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DF175F38-52C2-4F0C-A8C3-765885C46C7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DE844A36-6925-439F-BE40-1D386C9BA6E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F79E78E9-E83E-4F3B-8047-8EA86F44267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2E8D9497-32A3-4E58-8251-3858538BED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4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5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5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5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7204B17-A651-4B3A-88D3-F767F89A54C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B20A223-C89F-488E-AA6E-1B3FBFFCA673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12B6-5CA6-4E3E-B5F8-D23D6A26D1AF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8905D-A163-4806-B55B-014DD556CCB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7006D-A25F-4FE7-9FAC-5388D858855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69CD0C69-ABE3-4320-9126-F4D419A56BB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51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5FEC3AA-D7F6-4C2C-AFE5-71A4177D3C2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278B990B-E049-41D1-B7A7-99471E3BF43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87BAB-DA92-432D-8F48-C881F2D3BA7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2023/11/19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BE006B-1223-493D-A08E-B1769DD4F6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A1562-7F02-4B63-8475-FC3189A84D4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34C6ECE4-E10D-4FA1-9CAB-AA016B8311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9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9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9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9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9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>
            <a:extLst>
              <a:ext uri="{FF2B5EF4-FFF2-40B4-BE49-F238E27FC236}">
                <a16:creationId xmlns:a16="http://schemas.microsoft.com/office/drawing/2014/main" id="{DB2A17B7-94D1-465B-8D61-45042D6A4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en-US" altLang="zh-CN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PA3</a:t>
            </a: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习题课</a:t>
            </a:r>
          </a:p>
        </p:txBody>
      </p:sp>
      <p:sp>
        <p:nvSpPr>
          <p:cNvPr id="40962" name="副标题 4">
            <a:extLst>
              <a:ext uri="{FF2B5EF4-FFF2-40B4-BE49-F238E27FC236}">
                <a16:creationId xmlns:a16="http://schemas.microsoft.com/office/drawing/2014/main" id="{D4EC7F5B-630C-4E28-852C-2A167871A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6" y="3519488"/>
            <a:ext cx="6002338" cy="915987"/>
          </a:xfrm>
        </p:spPr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3600" b="1" noProof="1"/>
              <a:t>2023 </a:t>
            </a:r>
            <a:r>
              <a:rPr lang="zh-CN" altLang="en-US" sz="3600" b="1" noProof="1"/>
              <a:t>年 </a:t>
            </a:r>
            <a:r>
              <a:rPr lang="en-US" altLang="zh-CN" sz="3600" b="1" noProof="1"/>
              <a:t>11 </a:t>
            </a:r>
            <a:r>
              <a:rPr lang="zh-CN" altLang="en-US" sz="3600" b="1" noProof="1"/>
              <a:t>月 </a:t>
            </a:r>
            <a:r>
              <a:rPr lang="en-US" altLang="zh-CN" sz="3600" b="1" noProof="1"/>
              <a:t>19 </a:t>
            </a:r>
            <a:r>
              <a:rPr lang="zh-CN" altLang="en-US" sz="3600" b="1" noProof="1"/>
              <a:t>日</a:t>
            </a:r>
          </a:p>
        </p:txBody>
      </p:sp>
      <p:sp>
        <p:nvSpPr>
          <p:cNvPr id="40963" name="文本占位符 2">
            <a:extLst>
              <a:ext uri="{FF2B5EF4-FFF2-40B4-BE49-F238E27FC236}">
                <a16:creationId xmlns:a16="http://schemas.microsoft.com/office/drawing/2014/main" id="{94D29C6C-1BE7-4A23-BA6A-2F305A14C0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《数据结构》</a:t>
            </a:r>
            <a:r>
              <a:rPr lang="en-US" altLang="zh-CN" noProof="1"/>
              <a:t>-CST 2023</a:t>
            </a:r>
            <a:r>
              <a:rPr lang="zh-CN" altLang="en-US" noProof="1"/>
              <a:t>秋</a:t>
            </a:r>
          </a:p>
        </p:txBody>
      </p:sp>
    </p:spTree>
    <p:custDataLst>
      <p:tags r:id="rId1"/>
    </p:custDataLst>
  </p:cSld>
  <p:clrMapOvr>
    <a:masterClrMapping/>
  </p:clrMapOvr>
  <p:transition advTm="544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PA3-1-1 Match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题目大意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给定一个由小写字母组成的字符串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支持增加、删除、翻转三种字符串操作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查询两个子串是否相同</a:t>
                </a:r>
                <a:endParaRPr lang="en-US" altLang="zh-CN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≤400000,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≤400000</m:t>
                    </m:r>
                  </m:oMath>
                </a14:m>
                <a:endParaRPr lang="en-US" altLang="zh-CN" sz="2200" dirty="0"/>
              </a:p>
              <a:p>
                <a:r>
                  <a:rPr lang="zh-CN" altLang="en-US" sz="2400" dirty="0"/>
                  <a:t>解题思路</a:t>
                </a:r>
                <a:endParaRPr lang="en-US" altLang="zh-CN" sz="2400" dirty="0"/>
              </a:p>
              <a:p>
                <a:pPr lvl="1"/>
                <a:r>
                  <a:rPr lang="en-US" altLang="zh-CN" sz="2200" dirty="0"/>
                  <a:t>Splay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Tree </a:t>
                </a:r>
                <a:r>
                  <a:rPr lang="zh-CN" altLang="en-US" sz="2200" dirty="0"/>
                  <a:t>维护字符串的所有字节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翻转操作：惰性标记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维护子树的哈希值（正序</a:t>
                </a:r>
                <a:r>
                  <a:rPr lang="en-US" altLang="zh-CN" sz="2200" dirty="0"/>
                  <a:t>&amp;</a:t>
                </a:r>
                <a:r>
                  <a:rPr lang="zh-CN" altLang="en-US" sz="2200" dirty="0"/>
                  <a:t>逆序，多项式哈希）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哈希相等即为字符串相等（</a:t>
                </a:r>
                <a:r>
                  <a:rPr lang="en-US" altLang="zh-CN" sz="2200" dirty="0"/>
                  <a:t>Special Judge</a:t>
                </a:r>
                <a:r>
                  <a:rPr lang="zh-CN" altLang="en-US" sz="2200" dirty="0"/>
                  <a:t>）</a:t>
                </a:r>
                <a:endParaRPr lang="en-US" altLang="zh-CN" sz="2200" dirty="0"/>
              </a:p>
              <a:p>
                <a:pPr lvl="1"/>
                <a:endParaRPr lang="en-US" altLang="zh-CN" sz="2000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  <a:blipFill>
                <a:blip r:embed="rId5"/>
                <a:stretch>
                  <a:fillRect l="-898" t="-1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364E155-0F18-406B-B5ED-F49D85864B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68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41"/>
    </mc:Choice>
    <mc:Fallback xmlns="">
      <p:transition spd="slow" advTm="103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标题 1"/>
          <p:cNvSpPr txBox="1">
            <a:spLocks noGrp="1"/>
          </p:cNvSpPr>
          <p:nvPr>
            <p:ph type="title"/>
          </p:nvPr>
        </p:nvSpPr>
        <p:spPr>
          <a:xfrm>
            <a:off x="501650" y="442912"/>
            <a:ext cx="8140700" cy="442913"/>
          </a:xfrm>
          <a:prstGeom prst="rect">
            <a:avLst/>
          </a:prstGeom>
        </p:spPr>
        <p:txBody>
          <a:bodyPr/>
          <a:lstStyle>
            <a:lvl1pPr defTabSz="740663">
              <a:defRPr sz="2592" spc="162"/>
            </a:lvl1pPr>
          </a:lstStyle>
          <a:p>
            <a:r>
              <a:t>PA3-1-2 Feature</a:t>
            </a:r>
          </a:p>
        </p:txBody>
      </p:sp>
      <p:sp>
        <p:nvSpPr>
          <p:cNvPr id="460" name="内容占位符 2"/>
          <p:cNvSpPr txBox="1">
            <a:spLocks noGrp="1"/>
          </p:cNvSpPr>
          <p:nvPr>
            <p:ph type="body" idx="1"/>
          </p:nvPr>
        </p:nvSpPr>
        <p:spPr>
          <a:xfrm>
            <a:off x="501650" y="1484783"/>
            <a:ext cx="8216297" cy="4857280"/>
          </a:xfrm>
          <a:prstGeom prst="rect">
            <a:avLst/>
          </a:prstGeom>
        </p:spPr>
        <p:txBody>
          <a:bodyPr/>
          <a:lstStyle/>
          <a:p>
            <a:pPr marL="180594" indent="-180594" defTabSz="722376">
              <a:spcBef>
                <a:spcPts val="700"/>
              </a:spcBef>
              <a:defRPr sz="1896" spc="79"/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题目大意：</a:t>
            </a:r>
            <a:endParaRPr spc="118"/>
          </a:p>
          <a:p>
            <a:pPr marL="558199" lvl="1" indent="-197011" defTabSz="722376">
              <a:spcBef>
                <a:spcPts val="700"/>
              </a:spcBef>
              <a:tabLst>
                <a:tab pos="1257300" algn="l"/>
              </a:tabLst>
              <a:defRPr sz="1738" spc="11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896"/>
              <a:t>给定</a:t>
            </a:r>
            <a:r>
              <a:t>N个特征，每个特征有值和权重；</a:t>
            </a:r>
          </a:p>
          <a:p>
            <a:pPr marL="541781" lvl="1" indent="-180594" defTabSz="722376">
              <a:spcBef>
                <a:spcPts val="700"/>
              </a:spcBef>
              <a:tabLst>
                <a:tab pos="1257300" algn="l"/>
              </a:tabLst>
              <a:defRPr sz="1738" spc="11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M个操作：1. 修改权重；2. 修改权重第k大的特征的值；3. 计算权重绝对值最大的k个特征的加权和；</a:t>
            </a:r>
          </a:p>
          <a:p>
            <a:pPr marL="541781" lvl="1" indent="-180594" defTabSz="722376">
              <a:spcBef>
                <a:spcPts val="700"/>
              </a:spcBef>
              <a:tabLst>
                <a:tab pos="1257300" algn="l"/>
              </a:tabLst>
              <a:defRPr sz="1738" spc="79"/>
            </a:pPr>
            <a:r>
              <a:t>1 &lt; n, m ≤ 500,000</a:t>
            </a:r>
            <a:endParaRPr spc="118"/>
          </a:p>
          <a:p>
            <a:pPr marL="180594" indent="-180594" defTabSz="722376">
              <a:spcBef>
                <a:spcPts val="700"/>
              </a:spcBef>
              <a:defRPr sz="1896" spc="79"/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解题思路：</a:t>
            </a:r>
            <a:endParaRPr spc="118"/>
          </a:p>
          <a:p>
            <a:pPr marL="541781" lvl="1" indent="-180594" defTabSz="722376">
              <a:spcBef>
                <a:spcPts val="700"/>
              </a:spcBef>
              <a:tabLst>
                <a:tab pos="1257300" algn="l"/>
              </a:tabLst>
              <a:defRPr sz="1738" spc="79"/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平衡树；</a:t>
            </a:r>
            <a:endParaRPr spc="118"/>
          </a:p>
          <a:p>
            <a:pPr marL="541781" lvl="1" indent="-180594" defTabSz="722376">
              <a:spcBef>
                <a:spcPts val="700"/>
              </a:spcBef>
              <a:tabLst>
                <a:tab pos="1257300" algn="l"/>
              </a:tabLst>
              <a:defRPr sz="1738" spc="11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分别按照权重和权重的绝对值为序建立平衡树，并维护子树内的加权和；</a:t>
            </a:r>
          </a:p>
          <a:p>
            <a:pPr marL="541781" lvl="1" indent="-180594" defTabSz="722376">
              <a:spcBef>
                <a:spcPts val="700"/>
              </a:spcBef>
              <a:tabLst>
                <a:tab pos="1257300" algn="l"/>
              </a:tabLst>
              <a:defRPr sz="1738" spc="118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修改权重对应插入删除；修改值对应在前一棵树上按序查询到值，后一棵树上按值查询并修改；计算加权和对应在后一棵树按序查询</a:t>
            </a:r>
          </a:p>
        </p:txBody>
      </p:sp>
      <p:pic>
        <p:nvPicPr>
          <p:cNvPr id="461" name="Feature.m4a" descr="Feature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0400" y="60071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</p:cTn>
                <p:tgtEl>
                  <p:spTgt spid="461"/>
                </p:tgtEl>
              </p:cMediaNode>
            </p:audio>
          </p:childTnLst>
        </p:cTn>
      </p:par>
    </p:tnLst>
    <p:bldLst>
      <p:bldP spid="460" grpId="0" build="p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PA3-2-2 Kidd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假想有</a:t>
            </a:r>
            <a:r>
              <a:rPr lang="en-US" altLang="zh-CN" sz="2200" dirty="0">
                <a:sym typeface="微软雅黑" panose="020B0503020204020204" charset="-122"/>
              </a:rPr>
              <a:t>2^31</a:t>
            </a:r>
            <a:r>
              <a:rPr lang="zh-CN" altLang="en-US" sz="2200" dirty="0">
                <a:sym typeface="微软雅黑" panose="020B0503020204020204" charset="-122"/>
              </a:rPr>
              <a:t>张扑克牌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翻转一个区间内的扑克牌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求一个区间扑克牌翻转次数和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线段树（数组紧凑表示）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惰性标记，自上而下扩散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数据离散化，左闭右开区间，排序后映射为叶节点</a:t>
            </a:r>
            <a:endParaRPr lang="en-US" altLang="zh-CN" sz="2400" dirty="0">
              <a:sym typeface="微软雅黑" panose="020B0503020204020204" charset="-122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AA19FBA-5E8C-4E50-94A9-C177B58820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9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44"/>
    </mc:Choice>
    <mc:Fallback xmlns="">
      <p:transition spd="slow" advTm="11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PA3-3-1 Temperature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给出平面上不超过 </a:t>
            </a:r>
            <a:r>
              <a:rPr lang="en-US" altLang="zh-CN" sz="2400" dirty="0">
                <a:sym typeface="微软雅黑" panose="020B0503020204020204" charset="-122"/>
              </a:rPr>
              <a:t>200,000 </a:t>
            </a:r>
            <a:r>
              <a:rPr lang="zh-CN" altLang="en-US" sz="2400" dirty="0">
                <a:sym typeface="微软雅黑" panose="020B0503020204020204" charset="-122"/>
              </a:rPr>
              <a:t>个点和温度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给出不超过 </a:t>
            </a:r>
            <a:r>
              <a:rPr lang="en-US" altLang="zh-CN" sz="2400" dirty="0">
                <a:sym typeface="微软雅黑" panose="020B0503020204020204" charset="-122"/>
              </a:rPr>
              <a:t>160,000 </a:t>
            </a:r>
            <a:r>
              <a:rPr lang="zh-CN" altLang="en-US" sz="2400" dirty="0">
                <a:sym typeface="微软雅黑" panose="020B0503020204020204" charset="-122"/>
              </a:rPr>
              <a:t>个矩形，求其中的温度最值</a:t>
            </a:r>
            <a:endParaRPr lang="en-US" altLang="zh-CN" sz="24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en-US" altLang="zh-CN" sz="2400" dirty="0" err="1">
                <a:sym typeface="微软雅黑" panose="020B0503020204020204" charset="-122"/>
              </a:rPr>
              <a:t>kd</a:t>
            </a:r>
            <a:r>
              <a:rPr lang="en-US" altLang="zh-CN" sz="2400" dirty="0">
                <a:sym typeface="微软雅黑" panose="020B0503020204020204" charset="-122"/>
              </a:rPr>
              <a:t>-tree</a:t>
            </a:r>
          </a:p>
          <a:p>
            <a:pPr lvl="2"/>
            <a:r>
              <a:rPr lang="zh-CN" altLang="en-US" sz="2400" dirty="0">
                <a:sym typeface="微软雅黑" panose="020B0503020204020204" charset="-122"/>
              </a:rPr>
              <a:t>可轮流沿 </a:t>
            </a:r>
            <a:r>
              <a:rPr lang="en-US" altLang="zh-CN" sz="2400" dirty="0">
                <a:sym typeface="微软雅黑" panose="020B0503020204020204" charset="-122"/>
              </a:rPr>
              <a:t>x</a:t>
            </a:r>
            <a:r>
              <a:rPr lang="zh-CN" altLang="en-US" sz="2400" dirty="0">
                <a:sym typeface="微软雅黑" panose="020B0503020204020204" charset="-122"/>
              </a:rPr>
              <a:t>、</a:t>
            </a:r>
            <a:r>
              <a:rPr lang="en-US" altLang="zh-CN" sz="2400" dirty="0">
                <a:sym typeface="微软雅黑" panose="020B0503020204020204" charset="-122"/>
              </a:rPr>
              <a:t>y </a:t>
            </a:r>
            <a:r>
              <a:rPr lang="zh-CN" altLang="en-US" sz="2400" dirty="0">
                <a:sym typeface="微软雅黑" panose="020B0503020204020204" charset="-122"/>
              </a:rPr>
              <a:t>划分区域，需排序或求中点</a:t>
            </a:r>
            <a:endParaRPr lang="en-US" altLang="zh-CN" sz="2400" dirty="0">
              <a:sym typeface="微软雅黑" panose="020B0503020204020204" charset="-122"/>
            </a:endParaRPr>
          </a:p>
          <a:p>
            <a:pPr lvl="2"/>
            <a:r>
              <a:rPr lang="zh-CN" altLang="en-US" sz="2400" dirty="0">
                <a:sym typeface="微软雅黑" panose="020B0503020204020204" charset="-122"/>
              </a:rPr>
              <a:t>注意两边子树范围可以有重叠，但必须平衡</a:t>
            </a:r>
            <a:endParaRPr lang="en-US" altLang="zh-CN" sz="2400" dirty="0">
              <a:sym typeface="微软雅黑" panose="020B0503020204020204" charset="-122"/>
            </a:endParaRPr>
          </a:p>
          <a:p>
            <a:pPr lvl="2"/>
            <a:r>
              <a:rPr lang="zh-CN" altLang="en-US" sz="2400" dirty="0">
                <a:sym typeface="微软雅黑" panose="020B0503020204020204" charset="-122"/>
              </a:rPr>
              <a:t>记录子树最值，用于查询剪枝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两层搜索树（树套树）</a:t>
            </a:r>
            <a:endParaRPr lang="en-US" altLang="zh-CN" sz="2400" dirty="0">
              <a:sym typeface="微软雅黑" panose="020B050302020402020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5306120-4A64-4C78-BB79-F9E9F74D58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222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03"/>
    </mc:Choice>
    <mc:Fallback xmlns="">
      <p:transition spd="slow" advTm="113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PA3-3-2 Nearest Neighbor</a:t>
            </a:r>
            <a:endParaRPr kumimoji="1" lang="zh-CN" altLang="en-US" sz="32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5DF81B1-DC45-431A-8B0A-5051C2EAF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12" y="1268760"/>
            <a:ext cx="8139178" cy="538890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</a:t>
            </a:r>
            <a:endParaRPr lang="en-US" altLang="zh-CN" sz="2400" dirty="0"/>
          </a:p>
          <a:p>
            <a:pPr lvl="1"/>
            <a:r>
              <a:rPr lang="zh-CN" altLang="en-US" sz="2200" dirty="0">
                <a:latin typeface="Cambria Math" panose="02040503050406030204" pitchFamily="18" charset="0"/>
              </a:rPr>
              <a:t>给定 </a:t>
            </a:r>
            <a:r>
              <a:rPr lang="en-US" altLang="zh-CN" sz="2200" dirty="0">
                <a:latin typeface="Cambria Math" panose="02040503050406030204" pitchFamily="18" charset="0"/>
              </a:rPr>
              <a:t>n </a:t>
            </a:r>
            <a:r>
              <a:rPr lang="zh-CN" altLang="en-US" sz="2200" dirty="0">
                <a:latin typeface="Cambria Math" panose="02040503050406030204" pitchFamily="18" charset="0"/>
              </a:rPr>
              <a:t>个 </a:t>
            </a:r>
            <a:r>
              <a:rPr lang="en-US" altLang="zh-CN" sz="2200" dirty="0">
                <a:latin typeface="Cambria Math" panose="02040503050406030204" pitchFamily="18" charset="0"/>
              </a:rPr>
              <a:t>d </a:t>
            </a:r>
            <a:r>
              <a:rPr lang="zh-CN" altLang="en-US" sz="2200" dirty="0">
                <a:latin typeface="Cambria Math" panose="02040503050406030204" pitchFamily="18" charset="0"/>
              </a:rPr>
              <a:t>维向量，多次询问，每次询问给出一个</a:t>
            </a:r>
            <a:r>
              <a:rPr lang="en-US" altLang="zh-CN" sz="2200" dirty="0">
                <a:latin typeface="Cambria Math" panose="02040503050406030204" pitchFamily="18" charset="0"/>
              </a:rPr>
              <a:t> d </a:t>
            </a:r>
            <a:r>
              <a:rPr lang="zh-CN" altLang="en-US" sz="2200" dirty="0">
                <a:latin typeface="Cambria Math" panose="02040503050406030204" pitchFamily="18" charset="0"/>
              </a:rPr>
              <a:t>维向量，问与给定的 </a:t>
            </a:r>
            <a:r>
              <a:rPr lang="en-US" altLang="zh-CN" sz="2200" dirty="0">
                <a:latin typeface="Cambria Math" panose="02040503050406030204" pitchFamily="18" charset="0"/>
              </a:rPr>
              <a:t>n </a:t>
            </a:r>
            <a:r>
              <a:rPr lang="zh-CN" altLang="en-US" sz="2200" dirty="0">
                <a:latin typeface="Cambria Math" panose="02040503050406030204" pitchFamily="18" charset="0"/>
              </a:rPr>
              <a:t>个向量的欧式距离最小值的平方</a:t>
            </a:r>
            <a:endParaRPr lang="en-US" altLang="zh-CN" sz="2200" dirty="0">
              <a:latin typeface="Cambria Math" panose="02040503050406030204" pitchFamily="18" charset="0"/>
            </a:endParaRPr>
          </a:p>
          <a:p>
            <a:pPr lvl="1"/>
            <a:r>
              <a:rPr lang="zh-CN" altLang="en-US" sz="2200" dirty="0">
                <a:latin typeface="Cambria Math" panose="02040503050406030204" pitchFamily="18" charset="0"/>
              </a:rPr>
              <a:t>所有数据在一定范围内随机生成</a:t>
            </a:r>
            <a:endParaRPr lang="en-US" altLang="zh-CN" sz="2200" dirty="0"/>
          </a:p>
          <a:p>
            <a:r>
              <a:rPr lang="zh-CN" altLang="en-US" sz="2400" dirty="0"/>
              <a:t>解题思路</a:t>
            </a:r>
            <a:endParaRPr lang="en-US" altLang="zh-CN" sz="2400" dirty="0"/>
          </a:p>
          <a:p>
            <a:pPr lvl="1"/>
            <a:r>
              <a:rPr lang="en-US" altLang="zh-CN" sz="2200" dirty="0"/>
              <a:t>KD-</a:t>
            </a:r>
            <a:r>
              <a:rPr lang="zh-CN" altLang="en-US" sz="2200" dirty="0"/>
              <a:t>树最近邻查询</a:t>
            </a:r>
            <a:endParaRPr lang="en-US" altLang="zh-CN" sz="2200" dirty="0"/>
          </a:p>
          <a:p>
            <a:pPr lvl="1"/>
            <a:r>
              <a:rPr lang="zh-CN" altLang="en-US" sz="2200" dirty="0"/>
              <a:t>以初始的 </a:t>
            </a:r>
            <a:r>
              <a:rPr lang="en-US" altLang="zh-CN" sz="2200" dirty="0"/>
              <a:t>n </a:t>
            </a:r>
            <a:r>
              <a:rPr lang="zh-CN" altLang="en-US" sz="2200" dirty="0"/>
              <a:t>个点建出 </a:t>
            </a:r>
            <a:r>
              <a:rPr lang="en-US" altLang="zh-CN" sz="2200" dirty="0"/>
              <a:t>KD-</a:t>
            </a:r>
            <a:r>
              <a:rPr lang="zh-CN" altLang="en-US" sz="2200" dirty="0"/>
              <a:t>树，完成对 </a:t>
            </a:r>
            <a:r>
              <a:rPr lang="en-US" altLang="zh-CN" sz="2200" dirty="0"/>
              <a:t>d </a:t>
            </a:r>
            <a:r>
              <a:rPr lang="zh-CN" altLang="en-US" sz="2200" dirty="0"/>
              <a:t>维空间的划分</a:t>
            </a:r>
            <a:endParaRPr lang="en-US" altLang="zh-CN" sz="2200" dirty="0"/>
          </a:p>
          <a:p>
            <a:pPr lvl="1"/>
            <a:r>
              <a:rPr lang="zh-CN" altLang="en-US" sz="2200" dirty="0"/>
              <a:t>正常 </a:t>
            </a:r>
            <a:r>
              <a:rPr lang="en-US" altLang="zh-CN" sz="2200" dirty="0"/>
              <a:t>KD-</a:t>
            </a:r>
            <a:r>
              <a:rPr lang="zh-CN" altLang="en-US" sz="2200" dirty="0"/>
              <a:t>树查询过程，数据为随机生成，故效率不错</a:t>
            </a:r>
            <a:endParaRPr lang="en-US" altLang="zh-CN" sz="2200" dirty="0"/>
          </a:p>
          <a:p>
            <a:pPr lvl="1"/>
            <a:r>
              <a:rPr lang="zh-CN" altLang="en-US" sz="2200" dirty="0"/>
              <a:t>效率优化技巧：在叶子上保存多个点，查询时暴力遍历</a:t>
            </a:r>
            <a:endParaRPr lang="en-US" altLang="zh-CN" sz="2200" dirty="0"/>
          </a:p>
          <a:p>
            <a:pPr lvl="2"/>
            <a:r>
              <a:rPr lang="zh-CN" altLang="en-US" sz="2200" dirty="0"/>
              <a:t>减少递归深度、利用缓存等</a:t>
            </a:r>
            <a:endParaRPr lang="en-US" altLang="zh-CN" sz="2200" dirty="0"/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787AC18-A923-40D1-B8BC-D73F93D6E4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8388" y="6251267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63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72"/>
    </mc:Choice>
    <mc:Fallback xmlns="">
      <p:transition spd="slow" advTm="108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717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LAB2 </a:t>
            </a:r>
            <a:r>
              <a:rPr lang="en-US" altLang="zh-CN" sz="3200" dirty="0" err="1">
                <a:sym typeface="微软雅黑" panose="020B0503020204020204" charset="-122"/>
              </a:rPr>
              <a:t>HashFun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62" y="1229395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框架已经实现 </a:t>
            </a:r>
            <a:r>
              <a:rPr lang="en-US" altLang="zh-CN" sz="2200" dirty="0">
                <a:sym typeface="微软雅黑" panose="020B0503020204020204" charset="-122"/>
              </a:rPr>
              <a:t>naïve </a:t>
            </a:r>
            <a:r>
              <a:rPr lang="zh-CN" altLang="en-US" sz="2200" dirty="0">
                <a:sym typeface="微软雅黑" panose="020B0503020204020204" charset="-122"/>
              </a:rPr>
              <a:t>的哈希策略与冲突处理方法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需要实现更好的哈希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针对 </a:t>
            </a:r>
            <a:r>
              <a:rPr lang="en-US" altLang="zh-CN" sz="2200" dirty="0">
                <a:sym typeface="微软雅黑" panose="020B0503020204020204" charset="-122"/>
              </a:rPr>
              <a:t>ascii </a:t>
            </a:r>
            <a:r>
              <a:rPr lang="zh-CN" altLang="en-US" sz="2200" dirty="0">
                <a:sym typeface="微软雅黑" panose="020B0503020204020204" charset="-122"/>
              </a:rPr>
              <a:t>数据与中文数据实现不同哈希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Ascii </a:t>
            </a:r>
            <a:r>
              <a:rPr lang="zh-CN" altLang="en-US" sz="2200" dirty="0">
                <a:sym typeface="微软雅黑" panose="020B0503020204020204" charset="-122"/>
              </a:rPr>
              <a:t>数据用多项式哈希即可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针对中文范围可以将 </a:t>
            </a:r>
            <a:r>
              <a:rPr lang="en-US" altLang="zh-CN" sz="2200" dirty="0">
                <a:sym typeface="微软雅黑" panose="020B0503020204020204" charset="-122"/>
              </a:rPr>
              <a:t>utf-8 </a:t>
            </a:r>
            <a:r>
              <a:rPr lang="zh-CN" altLang="en-US" sz="2200" dirty="0">
                <a:sym typeface="微软雅黑" panose="020B0503020204020204" charset="-122"/>
              </a:rPr>
              <a:t>多字节压到小空间内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冲突处理方法照课件实现即可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实验报告要求见题目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A13A8B2-311E-400C-A9CC-696920388F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00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10"/>
    </mc:Choice>
    <mc:Fallback xmlns="">
      <p:transition spd="slow" advTm="65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1.8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3|17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3|16.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5.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0.6|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478</Words>
  <Application>Microsoft Macintosh PowerPoint</Application>
  <PresentationFormat>On-screen Show (4:3)</PresentationFormat>
  <Paragraphs>67</Paragraphs>
  <Slides>7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微软雅黑</vt:lpstr>
      <vt:lpstr>黑体</vt:lpstr>
      <vt:lpstr>Arial</vt:lpstr>
      <vt:lpstr>Calibri</vt:lpstr>
      <vt:lpstr>Cambria Math</vt:lpstr>
      <vt:lpstr>Office 主题​​</vt:lpstr>
      <vt:lpstr>1_Office 主题​​</vt:lpstr>
      <vt:lpstr>PA3习题课</vt:lpstr>
      <vt:lpstr>PA3-1-1 Match</vt:lpstr>
      <vt:lpstr>PA3-1-2 Feature</vt:lpstr>
      <vt:lpstr>PA3-2-2 Kidd</vt:lpstr>
      <vt:lpstr>PA3-3-1 Temperature</vt:lpstr>
      <vt:lpstr>PA3-3-2 Nearest Neighbor</vt:lpstr>
      <vt:lpstr>LAB2 HashFun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Jiayi Mao</cp:lastModifiedBy>
  <cp:revision>283</cp:revision>
  <dcterms:created xsi:type="dcterms:W3CDTF">2019-09-23T07:27:02Z</dcterms:created>
  <dcterms:modified xsi:type="dcterms:W3CDTF">2023-11-19T08:03:02Z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